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15/07/2021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81095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15/07/2021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361600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15/07/2021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256287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15/07/2021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34816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6514E2-972C-4B51-BA69-DB7F029C133F}" type="datetimeFigureOut">
              <a:rPr lang="en-US" smtClean="0"/>
              <a:t>15/07/2021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65733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514E2-972C-4B51-BA69-DB7F029C133F}" type="datetimeFigureOut">
              <a:rPr lang="en-US" smtClean="0"/>
              <a:t>15/07/2021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52045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6514E2-972C-4B51-BA69-DB7F029C133F}" type="datetimeFigureOut">
              <a:rPr lang="en-US" smtClean="0"/>
              <a:t>15/07/2021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45041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514E2-972C-4B51-BA69-DB7F029C133F}" type="datetimeFigureOut">
              <a:rPr lang="en-US" smtClean="0"/>
              <a:t>15/07/2021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288815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514E2-972C-4B51-BA69-DB7F029C133F}" type="datetimeFigureOut">
              <a:rPr lang="en-US" smtClean="0"/>
              <a:t>15/07/2021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8954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514E2-972C-4B51-BA69-DB7F029C133F}" type="datetimeFigureOut">
              <a:rPr lang="en-US" smtClean="0"/>
              <a:t>15/07/2021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398960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514E2-972C-4B51-BA69-DB7F029C133F}" type="datetimeFigureOut">
              <a:rPr lang="en-US" smtClean="0"/>
              <a:t>15/07/2021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293790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514E2-972C-4B51-BA69-DB7F029C133F}" type="datetimeFigureOut">
              <a:rPr lang="en-US" smtClean="0"/>
              <a:t>15/07/2021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04C37-9427-4FBB-BDC7-40BC5E977061}" type="slidenum">
              <a:rPr lang="en-US" smtClean="0"/>
              <a:t>‹#›</a:t>
            </a:fld>
            <a:endParaRPr lang="en-US"/>
          </a:p>
        </p:txBody>
      </p:sp>
    </p:spTree>
    <p:extLst>
      <p:ext uri="{BB962C8B-B14F-4D97-AF65-F5344CB8AC3E}">
        <p14:creationId xmlns:p14="http://schemas.microsoft.com/office/powerpoint/2010/main" val="319919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8610" y="2460898"/>
            <a:ext cx="9656811" cy="1569660"/>
          </a:xfrm>
          <a:prstGeom prst="rect">
            <a:avLst/>
          </a:prstGeom>
          <a:noFill/>
        </p:spPr>
        <p:txBody>
          <a:bodyPr wrap="none" lIns="91440" tIns="45720" rIns="91440" bIns="45720">
            <a:spAutoFit/>
          </a:bodyPr>
          <a:lstStyle/>
          <a:p>
            <a:pPr algn="ctr"/>
            <a:r>
              <a:rPr lang="en-US"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ĐỌC MỞ RỘNG </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4593244" y="4325980"/>
            <a:ext cx="3427541" cy="1107996"/>
          </a:xfrm>
          <a:prstGeom prst="rect">
            <a:avLst/>
          </a:prstGeom>
          <a:noFill/>
        </p:spPr>
        <p:txBody>
          <a:bodyPr wrap="none" lIns="91440" tIns="45720" rIns="91440" bIns="45720">
            <a:spAutoFit/>
          </a:bodyPr>
          <a:lstStyle/>
          <a:p>
            <a:pPr algn="ctr"/>
            <a:r>
              <a:rPr lang="en-US" sz="6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TUẦN 2 </a:t>
            </a:r>
            <a:endParaRPr lang="en-US"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98086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6" y="2503018"/>
            <a:ext cx="10515600" cy="1325563"/>
          </a:xfrm>
        </p:spPr>
        <p:txBody>
          <a:bodyPr/>
          <a:lstStyle/>
          <a:p>
            <a:r>
              <a:rPr lang="en-US" b="1" u="sng" dirty="0" smtClean="0">
                <a:solidFill>
                  <a:srgbClr val="FF0000"/>
                </a:solidFill>
                <a:latin typeface="Times New Roman" panose="02020603050405020304" pitchFamily="18" charset="0"/>
                <a:cs typeface="Times New Roman" panose="02020603050405020304" pitchFamily="18" charset="0"/>
              </a:rPr>
              <a:t>Hoạt động 1: </a:t>
            </a:r>
            <a:r>
              <a:rPr lang="en-US" b="1" dirty="0" smtClean="0">
                <a:solidFill>
                  <a:srgbClr val="FF0000"/>
                </a:solidFill>
                <a:latin typeface="Times New Roman" panose="02020603050405020304" pitchFamily="18" charset="0"/>
                <a:cs typeface="Times New Roman" panose="02020603050405020304" pitchFamily="18" charset="0"/>
              </a:rPr>
              <a:t>Tìm đọc các bài viết về những hoạt động của thiếu nhi</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572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0638" y="1599755"/>
            <a:ext cx="4365114" cy="44992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221" y="1940952"/>
            <a:ext cx="6130188" cy="3432905"/>
          </a:xfrm>
          <a:prstGeom prst="rect">
            <a:avLst/>
          </a:prstGeom>
        </p:spPr>
      </p:pic>
    </p:spTree>
    <p:extLst>
      <p:ext uri="{BB962C8B-B14F-4D97-AF65-F5344CB8AC3E}">
        <p14:creationId xmlns:p14="http://schemas.microsoft.com/office/powerpoint/2010/main" val="4063181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8034" y="1223493"/>
            <a:ext cx="5125288" cy="6247864"/>
          </a:xfrm>
          <a:prstGeom prst="rect">
            <a:avLst/>
          </a:prstGeom>
          <a:noFill/>
        </p:spPr>
        <p:txBody>
          <a:bodyPr wrap="square" rtlCol="0">
            <a:spAutoFit/>
          </a:bodyPr>
          <a:lstStyle/>
          <a:p>
            <a:pPr algn="ctr"/>
            <a:r>
              <a:rPr lang="vi-VN" sz="2000" b="1" i="1" dirty="0">
                <a:solidFill>
                  <a:schemeClr val="accent2">
                    <a:lumMod val="75000"/>
                  </a:schemeClr>
                </a:solidFill>
                <a:latin typeface="Times New Roman" panose="02020603050405020304" pitchFamily="18" charset="0"/>
                <a:cs typeface="Times New Roman" panose="02020603050405020304" pitchFamily="18" charset="0"/>
              </a:rPr>
              <a:t>Tập tầm vông </a:t>
            </a:r>
            <a:r>
              <a:rPr lang="vi-VN" sz="2000" b="1" dirty="0">
                <a:solidFill>
                  <a:schemeClr val="accent2">
                    <a:lumMod val="75000"/>
                  </a:schemeClr>
                </a:solidFill>
                <a:latin typeface="Times New Roman" panose="02020603050405020304" pitchFamily="18" charset="0"/>
                <a:cs typeface="Times New Roman" panose="02020603050405020304" pitchFamily="18" charset="0"/>
              </a:rPr>
              <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i="1" dirty="0">
                <a:solidFill>
                  <a:schemeClr val="accent2">
                    <a:lumMod val="75000"/>
                  </a:schemeClr>
                </a:solidFill>
                <a:latin typeface="Times New Roman" panose="02020603050405020304" pitchFamily="18" charset="0"/>
                <a:cs typeface="Times New Roman" panose="02020603050405020304" pitchFamily="18" charset="0"/>
              </a:rPr>
              <a:t>Tay nào không? </a:t>
            </a:r>
            <a:r>
              <a:rPr lang="vi-VN" sz="2000" b="1" dirty="0">
                <a:solidFill>
                  <a:schemeClr val="accent2">
                    <a:lumMod val="75000"/>
                  </a:schemeClr>
                </a:solidFill>
                <a:latin typeface="Times New Roman" panose="02020603050405020304" pitchFamily="18" charset="0"/>
                <a:cs typeface="Times New Roman" panose="02020603050405020304" pitchFamily="18" charset="0"/>
              </a:rPr>
              <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i="1" dirty="0">
                <a:solidFill>
                  <a:schemeClr val="accent2">
                    <a:lumMod val="75000"/>
                  </a:schemeClr>
                </a:solidFill>
                <a:latin typeface="Times New Roman" panose="02020603050405020304" pitchFamily="18" charset="0"/>
                <a:cs typeface="Times New Roman" panose="02020603050405020304" pitchFamily="18" charset="0"/>
              </a:rPr>
              <a:t>Tay nào có?</a:t>
            </a:r>
            <a:r>
              <a:rPr lang="vi-VN" sz="2000" b="1" dirty="0">
                <a:solidFill>
                  <a:schemeClr val="accent2">
                    <a:lumMod val="75000"/>
                  </a:schemeClr>
                </a:solidFill>
                <a:latin typeface="Times New Roman" panose="02020603050405020304" pitchFamily="18" charset="0"/>
                <a:cs typeface="Times New Roman" panose="02020603050405020304" pitchFamily="18" charset="0"/>
              </a:rPr>
              <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Tay cầm hạt đỗ</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Tay cầm nụ hoa</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Đố bạn đoán ra</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Nắm tay nào có…</a:t>
            </a:r>
          </a:p>
          <a:p>
            <a:pPr algn="ctr"/>
            <a:r>
              <a:rPr lang="vi-VN" sz="2000" b="1" dirty="0">
                <a:solidFill>
                  <a:schemeClr val="accent2">
                    <a:lumMod val="75000"/>
                  </a:schemeClr>
                </a:solidFill>
                <a:latin typeface="Times New Roman" panose="02020603050405020304" pitchFamily="18" charset="0"/>
                <a:cs typeface="Times New Roman" panose="02020603050405020304" pitchFamily="18" charset="0"/>
              </a:rPr>
              <a:t>***</a:t>
            </a:r>
          </a:p>
          <a:p>
            <a:pPr algn="ctr"/>
            <a:r>
              <a:rPr lang="vi-VN" sz="2000" b="1" dirty="0">
                <a:solidFill>
                  <a:schemeClr val="accent2">
                    <a:lumMod val="75000"/>
                  </a:schemeClr>
                </a:solidFill>
                <a:latin typeface="Times New Roman" panose="02020603050405020304" pitchFamily="18" charset="0"/>
                <a:cs typeface="Times New Roman" panose="02020603050405020304" pitchFamily="18" charset="0"/>
              </a:rPr>
              <a:t>Nếu là hạt đỗ</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Tay nắm chặt mà</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Nếu cầm nụ hoa</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Chắc là nắm nhẹ</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Nếu cầm mẩu giẻ</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Nắm xẹp như không</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Nắm tay mà phồng</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Táo nằm trong đó</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Hai tay chẳng có</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r>
              <a:rPr lang="vi-VN" sz="2000" b="1" dirty="0">
                <a:solidFill>
                  <a:schemeClr val="accent2">
                    <a:lumMod val="75000"/>
                  </a:schemeClr>
                </a:solidFill>
                <a:latin typeface="Times New Roman" panose="02020603050405020304" pitchFamily="18" charset="0"/>
                <a:cs typeface="Times New Roman" panose="02020603050405020304" pitchFamily="18" charset="0"/>
              </a:rPr>
              <a:t>Lấy gì đoán đây</a:t>
            </a:r>
            <a:r>
              <a:rPr lang="vi-VN" sz="20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en-US" sz="20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2000" b="1" dirty="0">
                <a:solidFill>
                  <a:schemeClr val="accent2">
                    <a:lumMod val="75000"/>
                  </a:schemeClr>
                </a:solidFill>
                <a:latin typeface="Times New Roman" panose="02020603050405020304" pitchFamily="18" charset="0"/>
                <a:cs typeface="Times New Roman" panose="02020603050405020304" pitchFamily="18" charset="0"/>
              </a:rPr>
              <a:t> </a:t>
            </a:r>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        Xuân Quỳnh </a:t>
            </a:r>
            <a:r>
              <a:rPr lang="vi-VN" sz="2000" b="1" dirty="0">
                <a:solidFill>
                  <a:schemeClr val="accent2">
                    <a:lumMod val="75000"/>
                  </a:schemeClr>
                </a:solidFill>
                <a:latin typeface="Times New Roman" panose="02020603050405020304" pitchFamily="18" charset="0"/>
                <a:cs typeface="Times New Roman" panose="02020603050405020304" pitchFamily="18" charset="0"/>
              </a:rPr>
              <a:t/>
            </a:r>
            <a:br>
              <a:rPr lang="vi-VN" sz="2000" b="1" dirty="0">
                <a:solidFill>
                  <a:schemeClr val="accent2">
                    <a:lumMod val="75000"/>
                  </a:schemeClr>
                </a:solidFill>
                <a:latin typeface="Times New Roman" panose="02020603050405020304" pitchFamily="18" charset="0"/>
                <a:cs typeface="Times New Roman" panose="02020603050405020304" pitchFamily="18" charset="0"/>
              </a:rPr>
            </a:br>
            <a:endParaRPr lang="vi-VN" sz="2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3322" y="1223493"/>
            <a:ext cx="6532257" cy="4572396"/>
          </a:xfrm>
          <a:prstGeom prst="rect">
            <a:avLst/>
          </a:prstGeom>
        </p:spPr>
      </p:pic>
    </p:spTree>
    <p:extLst>
      <p:ext uri="{BB962C8B-B14F-4D97-AF65-F5344CB8AC3E}">
        <p14:creationId xmlns:p14="http://schemas.microsoft.com/office/powerpoint/2010/main" val="3630195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19" y="1076123"/>
            <a:ext cx="10515600" cy="1325563"/>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Hoạt động 2: Trao đổi với các bạn dựa vào gợi ý sau: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39" y="2401686"/>
            <a:ext cx="10199122" cy="4456314"/>
          </a:xfrm>
          <a:prstGeom prst="rect">
            <a:avLst/>
          </a:prstGeom>
        </p:spPr>
      </p:pic>
    </p:spTree>
    <p:extLst>
      <p:ext uri="{BB962C8B-B14F-4D97-AF65-F5344CB8AC3E}">
        <p14:creationId xmlns:p14="http://schemas.microsoft.com/office/powerpoint/2010/main" val="794795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526" y="1537995"/>
            <a:ext cx="9144000" cy="2387600"/>
          </a:xfrm>
        </p:spPr>
        <p:txBody>
          <a:bodyPr>
            <a:normAutofit/>
          </a:bodyPr>
          <a:lstStyle/>
          <a:p>
            <a:r>
              <a:rPr lang="en-US" sz="8800" b="1" dirty="0" smtClean="0">
                <a:solidFill>
                  <a:srgbClr val="0070C0"/>
                </a:solidFill>
                <a:latin typeface="Times New Roman" panose="02020603050405020304" pitchFamily="18" charset="0"/>
                <a:cs typeface="Times New Roman" panose="02020603050405020304" pitchFamily="18" charset="0"/>
              </a:rPr>
              <a:t>Hoạt động nhóm </a:t>
            </a:r>
            <a:endParaRPr lang="en-US" sz="8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680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38" y="1167686"/>
            <a:ext cx="11499176" cy="5690314"/>
          </a:xfrm>
        </p:spPr>
      </p:pic>
      <p:sp>
        <p:nvSpPr>
          <p:cNvPr id="5" name="TextBox 4"/>
          <p:cNvSpPr txBox="1"/>
          <p:nvPr/>
        </p:nvSpPr>
        <p:spPr>
          <a:xfrm>
            <a:off x="1184856" y="582911"/>
            <a:ext cx="2614411" cy="584775"/>
          </a:xfrm>
          <a:prstGeom prst="rect">
            <a:avLst/>
          </a:prstGeom>
          <a:noFill/>
        </p:spPr>
        <p:txBody>
          <a:bodyPr wrap="square" rtlCol="0">
            <a:spAutoFit/>
          </a:bodyPr>
          <a:lstStyle/>
          <a:p>
            <a:r>
              <a:rPr lang="en-US" sz="3200" b="1" dirty="0" smtClean="0">
                <a:solidFill>
                  <a:srgbClr val="FFC000"/>
                </a:solidFill>
                <a:latin typeface="Times New Roman" panose="02020603050405020304" pitchFamily="18" charset="0"/>
                <a:cs typeface="Times New Roman" panose="02020603050405020304" pitchFamily="18" charset="0"/>
              </a:rPr>
              <a:t>Liên hệ: </a:t>
            </a:r>
            <a:endParaRPr lang="en-US" sz="32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84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961" y="1225123"/>
            <a:ext cx="10515600" cy="5312154"/>
          </a:xfrm>
        </p:spPr>
        <p:txBody>
          <a:bodyPr>
            <a:normAutofit fontScale="25000" lnSpcReduction="20000"/>
          </a:bodyPr>
          <a:lstStyle/>
          <a:p>
            <a:pPr marL="0" indent="0">
              <a:lnSpc>
                <a:spcPct val="170000"/>
              </a:lnSpc>
              <a:spcBef>
                <a:spcPts val="0"/>
              </a:spcBef>
              <a:buNone/>
            </a:pPr>
            <a:r>
              <a:rPr lang="en-US" b="1" dirty="0" smtClean="0"/>
              <a:t>        </a:t>
            </a:r>
            <a:r>
              <a:rPr lang="en-US" b="1" dirty="0" smtClean="0">
                <a:solidFill>
                  <a:srgbClr val="FF0000"/>
                </a:solidFill>
              </a:rPr>
              <a:t>                                                                                                                                          </a:t>
            </a:r>
            <a:r>
              <a:rPr lang="vi-VN" sz="9600" b="1" dirty="0" smtClean="0">
                <a:solidFill>
                  <a:srgbClr val="FF0000"/>
                </a:solidFill>
              </a:rPr>
              <a:t>Bể </a:t>
            </a:r>
            <a:r>
              <a:rPr lang="vi-VN" sz="9600" b="1" dirty="0">
                <a:solidFill>
                  <a:srgbClr val="FF0000"/>
                </a:solidFill>
              </a:rPr>
              <a:t>cá vàng dành cho các cháu.</a:t>
            </a:r>
            <a:r>
              <a:rPr lang="vi-VN" sz="9600" b="1" dirty="0">
                <a:solidFill>
                  <a:srgbClr val="FF0000"/>
                </a:solidFill>
              </a:rPr>
              <a:t/>
            </a:r>
            <a:br>
              <a:rPr lang="vi-VN" sz="9600" b="1" dirty="0">
                <a:solidFill>
                  <a:srgbClr val="FF0000"/>
                </a:solidFill>
              </a:rPr>
            </a:br>
            <a:r>
              <a:rPr lang="en-US" sz="7400" b="1" dirty="0" smtClean="0">
                <a:solidFill>
                  <a:srgbClr val="FF0000"/>
                </a:solidFill>
              </a:rPr>
              <a:t>	</a:t>
            </a:r>
            <a:r>
              <a:rPr lang="vi-VN" sz="7400" b="1" dirty="0" smtClean="0">
                <a:solidFill>
                  <a:srgbClr val="002060"/>
                </a:solidFill>
              </a:rPr>
              <a:t>Các </a:t>
            </a:r>
            <a:r>
              <a:rPr lang="vi-VN" sz="7400" b="1" dirty="0">
                <a:solidFill>
                  <a:srgbClr val="002060"/>
                </a:solidFill>
              </a:rPr>
              <a:t>bạn đều biết ngôi nhà sàn của Bác ở Phủ Chủ tịch rất đơn sơ nhưng khi thiết kế, Bác đã đề nghị các đồng chí xây cho Bác một hàng ghế </a:t>
            </a:r>
            <a:r>
              <a:rPr lang="vi-VN" sz="7400" b="1" dirty="0" smtClean="0">
                <a:solidFill>
                  <a:srgbClr val="002060"/>
                </a:solidFill>
              </a:rPr>
              <a:t>xi</a:t>
            </a:r>
            <a:r>
              <a:rPr lang="en-US" sz="7400" b="1" dirty="0" smtClean="0">
                <a:solidFill>
                  <a:srgbClr val="002060"/>
                </a:solidFill>
              </a:rPr>
              <a:t> </a:t>
            </a:r>
            <a:r>
              <a:rPr lang="vi-VN" sz="7400" b="1" dirty="0" smtClean="0">
                <a:solidFill>
                  <a:srgbClr val="002060"/>
                </a:solidFill>
              </a:rPr>
              <a:t>măng </a:t>
            </a:r>
            <a:r>
              <a:rPr lang="vi-VN" sz="7400" b="1" dirty="0">
                <a:solidFill>
                  <a:srgbClr val="002060"/>
                </a:solidFill>
              </a:rPr>
              <a:t>bao quanh để các cháu thiếu nhi đến thăm Bác có chỗ ngồi. Thấy các cháu co chỗ ngồi nhưng lại không có gì để chơi, Bác lại đề nghị kiếm 1 bể cá để nuôi cá vàng cho các cháu đến thăm Bác có cá để xem. Thấy các cháu xúm xít xem cá trong bể, Bác rất vui. Hàng ngày, sau giờ làm việc, Bác thường cho cá vàng ăn. Bác để dành những mẩu bánh mì ăn sáng làm thức ăn nuôi cá. Được Bác chăm sóc, mấy con cá vàng trong bể ngày một lớn và phát triển thành cả một đàn cá. Mùa đông trời lạnh, Bác nhờ mấy chú làm một chiếc nắp đậy bể để bảo đảm độ ấm cho cá.</a:t>
            </a:r>
            <a:r>
              <a:rPr lang="vi-VN" sz="7400" b="1" dirty="0">
                <a:solidFill>
                  <a:srgbClr val="002060"/>
                </a:solidFill>
              </a:rPr>
              <a:t/>
            </a:r>
            <a:br>
              <a:rPr lang="vi-VN" sz="7400" b="1" dirty="0">
                <a:solidFill>
                  <a:srgbClr val="002060"/>
                </a:solidFill>
              </a:rPr>
            </a:br>
            <a:r>
              <a:rPr lang="en-US" sz="7400" b="1" dirty="0" smtClean="0">
                <a:solidFill>
                  <a:srgbClr val="002060"/>
                </a:solidFill>
                <a:latin typeface=".VnArial" pitchFamily="34" charset="0"/>
              </a:rPr>
              <a:t>	</a:t>
            </a:r>
            <a:r>
              <a:rPr lang="vi-VN" sz="7400" b="1" dirty="0" smtClean="0">
                <a:solidFill>
                  <a:srgbClr val="002060"/>
                </a:solidFill>
              </a:rPr>
              <a:t>Mỗi </a:t>
            </a:r>
            <a:r>
              <a:rPr lang="vi-VN" sz="7400" b="1" dirty="0">
                <a:solidFill>
                  <a:srgbClr val="002060"/>
                </a:solidFill>
              </a:rPr>
              <a:t>lần đến thăm nhà sàn của Bác, khách thường thích thú ngắm bể cá, nhất là khách thiếu nhi.</a:t>
            </a:r>
            <a:endParaRPr lang="en-US" sz="7400" b="1" dirty="0">
              <a:solidFill>
                <a:srgbClr val="002060"/>
              </a:solidFill>
              <a:latin typeface=".VnArial" pitchFamily="34" charset="0"/>
            </a:endParaRPr>
          </a:p>
        </p:txBody>
      </p:sp>
    </p:spTree>
    <p:extLst>
      <p:ext uri="{BB962C8B-B14F-4D97-AF65-F5344CB8AC3E}">
        <p14:creationId xmlns:p14="http://schemas.microsoft.com/office/powerpoint/2010/main" val="384332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8526" y="2838498"/>
            <a:ext cx="9121726" cy="1691298"/>
          </a:xfrm>
        </p:spPr>
        <p:txBody>
          <a:bodyPr>
            <a:normAutofit/>
          </a:bodyPr>
          <a:lstStyle/>
          <a:p>
            <a:pPr marL="0" indent="0">
              <a:buNone/>
            </a:pPr>
            <a:r>
              <a:rPr lang="en-US" sz="8800" b="1" dirty="0" smtClean="0">
                <a:solidFill>
                  <a:srgbClr val="FF0000"/>
                </a:solidFill>
                <a:latin typeface="Times New Roman" panose="02020603050405020304" pitchFamily="18" charset="0"/>
                <a:cs typeface="Times New Roman" panose="02020603050405020304" pitchFamily="18" charset="0"/>
              </a:rPr>
              <a:t>TỔNG KẾT </a:t>
            </a:r>
            <a:endParaRPr lang="en-US"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535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Hoạt động 1: Tìm đọc các bài viết về những hoạt động của thiếu nhi&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 - &amp;quot;Hoạt động 2: Trao đổi với các bạn dựa vào gợi ý sau: &amp;quot;&quot;/&gt;&lt;property id=&quot;20307&quot; value=&quot;260&quot;/&gt;&lt;/object&gt;&lt;object type=&quot;3&quot; unique_id=&quot;10008&quot;&gt;&lt;property id=&quot;20148&quot; value=&quot;5&quot;/&gt;&lt;property id=&quot;20300&quot; value=&quot;Slide 6 - &amp;quot;Hoạt động nhóm &amp;quot;&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9&quot;/&gt;&lt;property id=&quot;20307&quot; value=&quot;263&quot;/&gt;&lt;/object&gt;&lt;object type=&quot;3&quot; unique_id=&quot;10041&quot;&gt;&lt;property id=&quot;20148&quot; value=&quot;5&quot;/&gt;&lt;property id=&quot;20300&quot; value=&quot;Slide 8&quot;/&gt;&lt;property id=&quot;20307&quot; value=&quot;264&quot;/&gt;&lt;/object&gt;&lt;/object&gt;&lt;object type=&quot;8&quot; unique_id=&quot;1002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56</Words>
  <Application>Microsoft Office PowerPoint</Application>
  <PresentationFormat>Custom</PresentationFormat>
  <Paragraphs>12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Hoạt động 1: Tìm đọc các bài viết về những hoạt động của thiếu nhi</vt:lpstr>
      <vt:lpstr>PowerPoint Presentation</vt:lpstr>
      <vt:lpstr>PowerPoint Presentation</vt:lpstr>
      <vt:lpstr>Hoạt động 2: Trao đổi với các bạn dựa vào gợi ý sau: </vt:lpstr>
      <vt:lpstr>Hoạt động nhóm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MỞ RỘNG</dc:title>
  <dc:creator>Windows User</dc:creator>
  <cp:lastModifiedBy>MTC</cp:lastModifiedBy>
  <cp:revision>5</cp:revision>
  <dcterms:created xsi:type="dcterms:W3CDTF">2021-07-11T14:02:16Z</dcterms:created>
  <dcterms:modified xsi:type="dcterms:W3CDTF">2021-07-15T03:31:32Z</dcterms:modified>
</cp:coreProperties>
</file>